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1" r:id="rId3"/>
    <p:sldId id="267" r:id="rId4"/>
    <p:sldId id="263" r:id="rId5"/>
    <p:sldId id="257" r:id="rId6"/>
    <p:sldId id="268" r:id="rId7"/>
    <p:sldId id="260" r:id="rId8"/>
    <p:sldId id="258" r:id="rId9"/>
    <p:sldId id="259" r:id="rId10"/>
    <p:sldId id="264" r:id="rId11"/>
    <p:sldId id="262" r:id="rId12"/>
    <p:sldId id="265" r:id="rId13"/>
    <p:sldId id="26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8208" autoAdjust="0"/>
  </p:normalViewPr>
  <p:slideViewPr>
    <p:cSldViewPr>
      <p:cViewPr varScale="1">
        <p:scale>
          <a:sx n="74" d="100"/>
          <a:sy n="74" d="100"/>
        </p:scale>
        <p:origin x="1794"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7A563F-79EC-4289-BE4A-9FAB58104AF7}" type="datetimeFigureOut">
              <a:rPr lang="en-US" smtClean="0"/>
              <a:pPr/>
              <a:t>7/31/2015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C184A-CD10-4F0B-9A16-D451070DC3D1}" type="slidenum">
              <a:rPr lang="en-US" smtClean="0"/>
              <a:pPr/>
              <a:t>‹#›</a:t>
            </a:fld>
            <a:endParaRPr lang="en-US"/>
          </a:p>
        </p:txBody>
      </p:sp>
    </p:spTree>
    <p:extLst>
      <p:ext uri="{BB962C8B-B14F-4D97-AF65-F5344CB8AC3E}">
        <p14:creationId xmlns:p14="http://schemas.microsoft.com/office/powerpoint/2010/main" val="2860785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8C184A-CD10-4F0B-9A16-D451070DC3D1}" type="slidenum">
              <a:rPr lang="en-US" smtClean="0"/>
              <a:pPr/>
              <a:t>10</a:t>
            </a:fld>
            <a:endParaRPr lang="en-US"/>
          </a:p>
        </p:txBody>
      </p:sp>
    </p:spTree>
    <p:extLst>
      <p:ext uri="{BB962C8B-B14F-4D97-AF65-F5344CB8AC3E}">
        <p14:creationId xmlns:p14="http://schemas.microsoft.com/office/powerpoint/2010/main" val="161653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8ABAA9-1856-40B1-A828-E0ACE821F89D}" type="datetimeFigureOut">
              <a:rPr lang="en-US" smtClean="0"/>
              <a:pPr/>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ABAA9-1856-40B1-A828-E0ACE821F89D}" type="datetimeFigureOut">
              <a:rPr lang="en-US" smtClean="0"/>
              <a:pPr/>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ABAA9-1856-40B1-A828-E0ACE821F89D}" type="datetimeFigureOut">
              <a:rPr lang="en-US" smtClean="0"/>
              <a:pPr/>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ABAA9-1856-40B1-A828-E0ACE821F89D}" type="datetimeFigureOut">
              <a:rPr lang="en-US" smtClean="0"/>
              <a:pPr/>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8ABAA9-1856-40B1-A828-E0ACE821F89D}" type="datetimeFigureOut">
              <a:rPr lang="en-US" smtClean="0"/>
              <a:pPr/>
              <a:t>7/31/2015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8ABAA9-1856-40B1-A828-E0ACE821F89D}" type="datetimeFigureOut">
              <a:rPr lang="en-US" smtClean="0"/>
              <a:pPr/>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8ABAA9-1856-40B1-A828-E0ACE821F89D}" type="datetimeFigureOut">
              <a:rPr lang="en-US" smtClean="0"/>
              <a:pPr/>
              <a:t>7/31/2015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8ABAA9-1856-40B1-A828-E0ACE821F89D}" type="datetimeFigureOut">
              <a:rPr lang="en-US" smtClean="0"/>
              <a:pPr/>
              <a:t>7/31/2015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ABAA9-1856-40B1-A828-E0ACE821F89D}" type="datetimeFigureOut">
              <a:rPr lang="en-US" smtClean="0"/>
              <a:pPr/>
              <a:t>7/31/2015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ABAA9-1856-40B1-A828-E0ACE821F89D}" type="datetimeFigureOut">
              <a:rPr lang="en-US" smtClean="0"/>
              <a:pPr/>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ABAA9-1856-40B1-A828-E0ACE821F89D}" type="datetimeFigureOut">
              <a:rPr lang="en-US" smtClean="0"/>
              <a:pPr/>
              <a:t>7/31/2015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17734-2BE7-46FD-94F0-0D11F6630A6B}" type="slidenum">
              <a:rPr lang="en-US" smtClean="0"/>
              <a:pPr/>
              <a:t>‹#›</a:t>
            </a:fld>
            <a:endParaRPr lang="en-US"/>
          </a:p>
        </p:txBody>
      </p:sp>
    </p:spTree>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0" b="-4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ABAA9-1856-40B1-A828-E0ACE821F89D}" type="datetimeFigureOut">
              <a:rPr lang="en-US" smtClean="0"/>
              <a:pPr/>
              <a:t>7/31/2015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17734-2BE7-46FD-94F0-0D11F6630A6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upload.wikimedia.org/wikipedia/commons/2/2d/Indigo_snake_reptile.jpg" TargetMode="External"/><Relationship Id="rId13" Type="http://schemas.openxmlformats.org/officeDocument/2006/relationships/hyperlink" Target="http://www.birderslounge.com/wp-content/uploads/2009/07/20090615-AMC_2760-590x421.jpg" TargetMode="External"/><Relationship Id="rId18" Type="http://schemas.openxmlformats.org/officeDocument/2006/relationships/hyperlink" Target="https://c1.staticflickr.com/9/8164/7560167682_a204c512e2_z.jpg" TargetMode="External"/><Relationship Id="rId26" Type="http://schemas.openxmlformats.org/officeDocument/2006/relationships/hyperlink" Target="http://bugwoodcloud.org/images/768x512/5352017.jpg" TargetMode="External"/><Relationship Id="rId3" Type="http://schemas.openxmlformats.org/officeDocument/2006/relationships/hyperlink" Target="https://ca.wikipedia.org/wiki/Fitxer:Bluegill_(lepomis_macrochirus).jpg" TargetMode="External"/><Relationship Id="rId21" Type="http://schemas.openxmlformats.org/officeDocument/2006/relationships/hyperlink" Target="https://upload.wikimedia.org/wikipedia/commons/4/42/Mexican_Red_Knee_Tarantula_(Brachypelma_smithi).jpg" TargetMode="External"/><Relationship Id="rId7" Type="http://schemas.openxmlformats.org/officeDocument/2006/relationships/hyperlink" Target="https://upload.wikimedia.org/wikipedia/commons/1/1d/Speckled_king_snake_lampropeltis_getula_holbrooki_stejneger.jpg" TargetMode="External"/><Relationship Id="rId12" Type="http://schemas.openxmlformats.org/officeDocument/2006/relationships/hyperlink" Target="https://upload.wikimedia.org/wikipedia/commons/2/27/Eastern_box_turtle_in_florida.JPG" TargetMode="External"/><Relationship Id="rId17" Type="http://schemas.openxmlformats.org/officeDocument/2006/relationships/hyperlink" Target="https://upload.wikimedia.org/wikipedia/commons/4/46/Female_Madagascar_hissing_cockroach.JPG" TargetMode="External"/><Relationship Id="rId25" Type="http://schemas.openxmlformats.org/officeDocument/2006/relationships/hyperlink" Target="https://farm5.static.flickr.com/4107/5023385722_aea18ce26c_z.jpg" TargetMode="External"/><Relationship Id="rId2" Type="http://schemas.openxmlformats.org/officeDocument/2006/relationships/hyperlink" Target="https://commons.wikimedia.org/wiki/File:Channel_Catfish.jpg" TargetMode="External"/><Relationship Id="rId16" Type="http://schemas.openxmlformats.org/officeDocument/2006/relationships/hyperlink" Target="https://upload.wikimedia.org/wikipedia/commons/d/d6/Madagascar_Giant_Day_Gecko.jpg" TargetMode="External"/><Relationship Id="rId20" Type="http://schemas.openxmlformats.org/officeDocument/2006/relationships/hyperlink" Target="http://media-cache-ec0.pinimg.com/736x/96/a8/b8/96a8b8fbea0300798abc1fc125871948.jpg" TargetMode="External"/><Relationship Id="rId1" Type="http://schemas.openxmlformats.org/officeDocument/2006/relationships/slideLayout" Target="../slideLayouts/slideLayout2.xml"/><Relationship Id="rId6" Type="http://schemas.openxmlformats.org/officeDocument/2006/relationships/hyperlink" Target="http://farm4.staticflickr.com/3060/3001574112_f9ffb73480_z.jpg?zz=1" TargetMode="External"/><Relationship Id="rId11" Type="http://schemas.openxmlformats.org/officeDocument/2006/relationships/hyperlink" Target="http://farm8.staticflickr.com/7294/8912913138_17866c1821_z.jpg" TargetMode="External"/><Relationship Id="rId24" Type="http://schemas.openxmlformats.org/officeDocument/2006/relationships/hyperlink" Target="http://farm9.staticflickr.com/8294/7802917594_008590bcbb_z.jpg" TargetMode="External"/><Relationship Id="rId5" Type="http://schemas.openxmlformats.org/officeDocument/2006/relationships/hyperlink" Target="https://upload.wikimedia.org/wikipedia/commons/thumb/5/5f/Colossoma-brachypomus.jpg/300px-Colossoma-brachypomus.jpg" TargetMode="External"/><Relationship Id="rId15" Type="http://schemas.openxmlformats.org/officeDocument/2006/relationships/hyperlink" Target="https://c1.staticflickr.com/9/8519/8551127868_e095981f52_z.jpg" TargetMode="External"/><Relationship Id="rId23" Type="http://schemas.openxmlformats.org/officeDocument/2006/relationships/hyperlink" Target="https://upload.wikimedia.org/wikipedia/commons/thumb/6/68/Hadogenes_troglodytes.jpg/250px-Hadogenes_troglodytes.jpg" TargetMode="External"/><Relationship Id="rId28" Type="http://schemas.openxmlformats.org/officeDocument/2006/relationships/hyperlink" Target="https://c2.staticflickr.com/2/1069/868437853_72635c47ba_z.jpg?zz=1" TargetMode="External"/><Relationship Id="rId10" Type="http://schemas.openxmlformats.org/officeDocument/2006/relationships/hyperlink" Target="https://upload.wikimedia.org/wikipedia/commons/e/e9/Gopher_tortoise_in_Punta_Gorda,_Florida_2.jpg" TargetMode="External"/><Relationship Id="rId19" Type="http://schemas.openxmlformats.org/officeDocument/2006/relationships/hyperlink" Target="http://farm9.staticflickr.com/8260/8709022890_15da94f590_z.jpg" TargetMode="External"/><Relationship Id="rId4" Type="http://schemas.openxmlformats.org/officeDocument/2006/relationships/hyperlink" Target="https://commons.wikimedia.org/wiki/File:Fathead_minnow_-_breeding_male.jpg" TargetMode="External"/><Relationship Id="rId9" Type="http://schemas.openxmlformats.org/officeDocument/2006/relationships/hyperlink" Target="http://farm8.staticflickr.com/7100/6890988212_2af33c2fbf_z.jpg" TargetMode="External"/><Relationship Id="rId14" Type="http://schemas.openxmlformats.org/officeDocument/2006/relationships/hyperlink" Target="https://c2.staticflickr.com/2/1224/536380994_ae786f2af5_z.jpg?zz=1" TargetMode="External"/><Relationship Id="rId22" Type="http://schemas.openxmlformats.org/officeDocument/2006/relationships/hyperlink" Target="https://c2.staticflickr.com/6/5344/9621844031_84afcddda4_z.jpg" TargetMode="External"/><Relationship Id="rId27" Type="http://schemas.openxmlformats.org/officeDocument/2006/relationships/hyperlink" Target="https://c1.staticflickr.com/7/6150/5923493821_f170958809_z.j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2463"/>
            <a:ext cx="7772400" cy="1470025"/>
          </a:xfrm>
        </p:spPr>
        <p:txBody>
          <a:bodyPr/>
          <a:lstStyle/>
          <a:p>
            <a:r>
              <a:rPr lang="en-US" dirty="0" err="1" smtClean="0">
                <a:solidFill>
                  <a:schemeClr val="bg1"/>
                </a:solidFill>
              </a:rPr>
              <a:t>EcoScapes</a:t>
            </a:r>
            <a:r>
              <a:rPr lang="en-US" dirty="0" smtClean="0">
                <a:solidFill>
                  <a:schemeClr val="bg1"/>
                </a:solidFill>
              </a:rPr>
              <a:t> </a:t>
            </a:r>
            <a:r>
              <a:rPr lang="en-US" dirty="0" smtClean="0">
                <a:solidFill>
                  <a:schemeClr val="bg1"/>
                </a:solidFill>
              </a:rPr>
              <a:t>App</a:t>
            </a:r>
            <a:br>
              <a:rPr lang="en-US" dirty="0" smtClean="0">
                <a:solidFill>
                  <a:schemeClr val="bg1"/>
                </a:solidFill>
              </a:rPr>
            </a:br>
            <a:r>
              <a:rPr lang="en-US" sz="2800" i="1" dirty="0" smtClean="0">
                <a:solidFill>
                  <a:schemeClr val="bg1"/>
                </a:solidFill>
              </a:rPr>
              <a:t>Freshwater and Land Animals</a:t>
            </a:r>
            <a:endParaRPr lang="en-US" dirty="0">
              <a:solidFill>
                <a:schemeClr val="bg1"/>
              </a:solidFill>
            </a:endParaRPr>
          </a:p>
        </p:txBody>
      </p:sp>
      <p:sp>
        <p:nvSpPr>
          <p:cNvPr id="3" name="Subtitle 2"/>
          <p:cNvSpPr>
            <a:spLocks noGrp="1"/>
          </p:cNvSpPr>
          <p:nvPr>
            <p:ph type="subTitle" idx="1"/>
          </p:nvPr>
        </p:nvSpPr>
        <p:spPr>
          <a:xfrm>
            <a:off x="1371600" y="2667000"/>
            <a:ext cx="6400800" cy="1752600"/>
          </a:xfrm>
        </p:spPr>
        <p:txBody>
          <a:bodyPr/>
          <a:lstStyle/>
          <a:p>
            <a:r>
              <a:rPr lang="en-US" dirty="0" err="1" smtClean="0">
                <a:solidFill>
                  <a:schemeClr val="bg1"/>
                </a:solidFill>
              </a:rPr>
              <a:t>By:Kendra</a:t>
            </a:r>
            <a:r>
              <a:rPr lang="en-US" dirty="0" smtClean="0">
                <a:solidFill>
                  <a:schemeClr val="bg1"/>
                </a:solidFill>
              </a:rPr>
              <a:t> </a:t>
            </a:r>
            <a:r>
              <a:rPr lang="en-US" dirty="0" smtClean="0">
                <a:solidFill>
                  <a:schemeClr val="bg1"/>
                </a:solidFill>
              </a:rPr>
              <a:t>Washington, Francesca </a:t>
            </a:r>
            <a:r>
              <a:rPr lang="en-US" dirty="0" err="1" smtClean="0">
                <a:solidFill>
                  <a:schemeClr val="bg1"/>
                </a:solidFill>
              </a:rPr>
              <a:t>Dupuy</a:t>
            </a:r>
            <a:r>
              <a:rPr lang="en-US" dirty="0" smtClean="0">
                <a:solidFill>
                  <a:schemeClr val="bg1"/>
                </a:solidFill>
              </a:rPr>
              <a:t>, and Sarah Callahan</a:t>
            </a:r>
            <a:endParaRPr lang="en-US" dirty="0">
              <a:solidFill>
                <a:schemeClr val="bg1"/>
              </a:solidFill>
            </a:endParaRPr>
          </a:p>
        </p:txBody>
      </p:sp>
      <p:pic>
        <p:nvPicPr>
          <p:cNvPr id="4" name="Picture 3" descr="joey thumbs up.compressed1.png"/>
          <p:cNvPicPr>
            <a:picLocks noChangeAspect="1"/>
          </p:cNvPicPr>
          <p:nvPr/>
        </p:nvPicPr>
        <p:blipFill>
          <a:blip r:embed="rId2"/>
          <a:stretch>
            <a:fillRect/>
          </a:stretch>
        </p:blipFill>
        <p:spPr>
          <a:xfrm>
            <a:off x="-3261361" y="2362200"/>
            <a:ext cx="9265921" cy="5791200"/>
          </a:xfrm>
          <a:prstGeom prst="rect">
            <a:avLst/>
          </a:prstGeom>
        </p:spPr>
      </p:pic>
    </p:spTree>
  </p:cSld>
  <p:clrMapOvr>
    <a:masterClrMapping/>
  </p:clrMapOvr>
  <p:transition>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Pictures</a:t>
            </a:r>
            <a:endParaRPr lang="en-US" dirty="0">
              <a:solidFill>
                <a:schemeClr val="bg1"/>
              </a:solidFill>
            </a:endParaRPr>
          </a:p>
        </p:txBody>
      </p:sp>
      <p:pic>
        <p:nvPicPr>
          <p:cNvPr id="4" name="Content Placeholder 3" descr="green background.png"/>
          <p:cNvPicPr>
            <a:picLocks noGrp="1" noChangeAspect="1"/>
          </p:cNvPicPr>
          <p:nvPr>
            <p:ph idx="1"/>
          </p:nvPr>
        </p:nvPicPr>
        <p:blipFill>
          <a:blip r:embed="rId3" cstate="print"/>
          <a:stretch>
            <a:fillRect/>
          </a:stretch>
        </p:blipFill>
        <p:spPr>
          <a:xfrm>
            <a:off x="3505200" y="1828800"/>
            <a:ext cx="2143125" cy="3429000"/>
          </a:xfrm>
        </p:spPr>
      </p:pic>
      <p:pic>
        <p:nvPicPr>
          <p:cNvPr id="5" name="Picture 4" descr="main photo.jpg"/>
          <p:cNvPicPr>
            <a:picLocks noChangeAspect="1"/>
          </p:cNvPicPr>
          <p:nvPr/>
        </p:nvPicPr>
        <p:blipFill>
          <a:blip r:embed="rId4" cstate="print"/>
          <a:stretch>
            <a:fillRect/>
          </a:stretch>
        </p:blipFill>
        <p:spPr>
          <a:xfrm>
            <a:off x="6324600" y="1828800"/>
            <a:ext cx="2286000" cy="3454400"/>
          </a:xfrm>
          <a:prstGeom prst="rect">
            <a:avLst/>
          </a:prstGeom>
        </p:spPr>
      </p:pic>
      <p:pic>
        <p:nvPicPr>
          <p:cNvPr id="6" name="Picture 5" descr="scrub background.png"/>
          <p:cNvPicPr>
            <a:picLocks noChangeAspect="1"/>
          </p:cNvPicPr>
          <p:nvPr/>
        </p:nvPicPr>
        <p:blipFill>
          <a:blip r:embed="rId5" cstate="print"/>
          <a:stretch>
            <a:fillRect/>
          </a:stretch>
        </p:blipFill>
        <p:spPr>
          <a:xfrm>
            <a:off x="533400" y="1828800"/>
            <a:ext cx="2171703" cy="3474726"/>
          </a:xfrm>
          <a:prstGeom prst="rect">
            <a:avLst/>
          </a:prstGeom>
        </p:spPr>
      </p:pic>
    </p:spTree>
  </p:cSld>
  <p:clrMapOvr>
    <a:masterClrMapping/>
  </p:clrMapOvr>
  <p:transition>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Credits</a:t>
            </a:r>
            <a:endParaRPr lang="en-US" dirty="0">
              <a:solidFill>
                <a:schemeClr val="bg1"/>
              </a:solidFill>
            </a:endParaRPr>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	</a:t>
            </a:r>
            <a:r>
              <a:rPr lang="en-US" dirty="0" smtClean="0">
                <a:solidFill>
                  <a:schemeClr val="bg1"/>
                </a:solidFill>
              </a:rPr>
              <a:t>The </a:t>
            </a:r>
            <a:r>
              <a:rPr lang="en-US" dirty="0">
                <a:solidFill>
                  <a:schemeClr val="bg1"/>
                </a:solidFill>
              </a:rPr>
              <a:t>authors would like to give thanks to Nova and Cooper City High School for giving us the opportunity to participate in this amazing experience. We would also like to thank all Museum of Discovery and Science staff, especially Mrs. Summer </a:t>
            </a:r>
            <a:r>
              <a:rPr lang="en-US" dirty="0" err="1">
                <a:solidFill>
                  <a:schemeClr val="bg1"/>
                </a:solidFill>
              </a:rPr>
              <a:t>Scarlatelli</a:t>
            </a:r>
            <a:r>
              <a:rPr lang="en-US" dirty="0">
                <a:solidFill>
                  <a:schemeClr val="bg1"/>
                </a:solidFill>
              </a:rPr>
              <a:t> and Mr. Joe </a:t>
            </a:r>
            <a:r>
              <a:rPr lang="en-US" dirty="0" err="1">
                <a:solidFill>
                  <a:schemeClr val="bg1"/>
                </a:solidFill>
              </a:rPr>
              <a:t>Cytacki</a:t>
            </a:r>
            <a:r>
              <a:rPr lang="en-US" dirty="0">
                <a:solidFill>
                  <a:schemeClr val="bg1"/>
                </a:solidFill>
              </a:rPr>
              <a:t>, for their patience and assistance.  Additionally, we would like to show our gratitude toward Dr. Ravi Shankar (Coding for Google Android) and Professor Francis McAfee (Graphics) and their teacher’s assistants which included Santiago </a:t>
            </a:r>
            <a:r>
              <a:rPr lang="en-US" dirty="0" err="1">
                <a:solidFill>
                  <a:schemeClr val="bg1"/>
                </a:solidFill>
              </a:rPr>
              <a:t>Aguerreverre</a:t>
            </a:r>
            <a:r>
              <a:rPr lang="en-US" dirty="0">
                <a:solidFill>
                  <a:schemeClr val="bg1"/>
                </a:solidFill>
              </a:rPr>
              <a:t>, Alain Edwards, and Demetrius Dukes who taught us so many new things and gave us an enormous amount of support at the Florida Atlantic University campus. Furthermore, we would like to reference </a:t>
            </a:r>
            <a:r>
              <a:rPr lang="en-US" u="sng" dirty="0">
                <a:solidFill>
                  <a:schemeClr val="bg1"/>
                </a:solidFill>
              </a:rPr>
              <a:t>Hello Android </a:t>
            </a:r>
            <a:r>
              <a:rPr lang="en-US" dirty="0">
                <a:solidFill>
                  <a:schemeClr val="bg1"/>
                </a:solidFill>
              </a:rPr>
              <a:t>by Ed </a:t>
            </a:r>
            <a:r>
              <a:rPr lang="en-US" dirty="0" err="1">
                <a:solidFill>
                  <a:schemeClr val="bg1"/>
                </a:solidFill>
              </a:rPr>
              <a:t>Burnette</a:t>
            </a:r>
            <a:r>
              <a:rPr lang="en-US" dirty="0">
                <a:solidFill>
                  <a:schemeClr val="bg1"/>
                </a:solidFill>
              </a:rPr>
              <a:t> and </a:t>
            </a:r>
            <a:r>
              <a:rPr lang="en-US" u="sng" dirty="0">
                <a:solidFill>
                  <a:schemeClr val="bg1"/>
                </a:solidFill>
              </a:rPr>
              <a:t>Android Studio Development Essentials</a:t>
            </a:r>
            <a:r>
              <a:rPr lang="en-US" dirty="0">
                <a:solidFill>
                  <a:schemeClr val="bg1"/>
                </a:solidFill>
              </a:rPr>
              <a:t> by Neil </a:t>
            </a:r>
            <a:r>
              <a:rPr lang="en-US" dirty="0" err="1">
                <a:solidFill>
                  <a:schemeClr val="bg1"/>
                </a:solidFill>
              </a:rPr>
              <a:t>Smythe</a:t>
            </a:r>
            <a:r>
              <a:rPr lang="en-US" dirty="0">
                <a:solidFill>
                  <a:schemeClr val="bg1"/>
                </a:solidFill>
              </a:rPr>
              <a:t>, as both of these books helped immensely in the coding process.  Also, without the Adobe Photoshop program the graphics created for this app would not have been possible.  Lastly, we would like to give special thanks to the United Way of Broward County for the grant that helped start the </a:t>
            </a:r>
            <a:r>
              <a:rPr lang="en-US" dirty="0" err="1">
                <a:solidFill>
                  <a:schemeClr val="bg1"/>
                </a:solidFill>
              </a:rPr>
              <a:t>APPtitude</a:t>
            </a:r>
            <a:r>
              <a:rPr lang="en-US" dirty="0">
                <a:solidFill>
                  <a:schemeClr val="bg1"/>
                </a:solidFill>
              </a:rPr>
              <a:t> program.</a:t>
            </a:r>
          </a:p>
          <a:p>
            <a:endParaRPr lang="en-US"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Photo </a:t>
            </a:r>
            <a:r>
              <a:rPr lang="en-US" dirty="0" smtClean="0">
                <a:solidFill>
                  <a:schemeClr val="bg1"/>
                </a:solidFill>
              </a:rPr>
              <a:t>Credits</a:t>
            </a:r>
            <a:endParaRPr lang="en-US" dirty="0">
              <a:solidFill>
                <a:schemeClr val="bg1"/>
              </a:solidFill>
            </a:endParaRPr>
          </a:p>
        </p:txBody>
      </p:sp>
      <p:sp>
        <p:nvSpPr>
          <p:cNvPr id="3" name="Content Placeholder 2"/>
          <p:cNvSpPr>
            <a:spLocks noGrp="1"/>
          </p:cNvSpPr>
          <p:nvPr>
            <p:ph idx="1"/>
          </p:nvPr>
        </p:nvSpPr>
        <p:spPr/>
        <p:txBody>
          <a:bodyPr>
            <a:normAutofit fontScale="25000" lnSpcReduction="20000"/>
          </a:bodyPr>
          <a:lstStyle/>
          <a:p>
            <a:r>
              <a:rPr lang="en-US" u="sng" dirty="0"/>
              <a:t>Freshwater Aquariums</a:t>
            </a:r>
            <a:endParaRPr lang="en-US" dirty="0"/>
          </a:p>
          <a:p>
            <a:r>
              <a:rPr lang="en-US" dirty="0"/>
              <a:t> 	</a:t>
            </a:r>
          </a:p>
          <a:p>
            <a:r>
              <a:rPr lang="en-US" dirty="0"/>
              <a:t>Channel Catfish </a:t>
            </a:r>
            <a:r>
              <a:rPr lang="en-US" i="1" dirty="0" err="1"/>
              <a:t>Ictalurusnatalis</a:t>
            </a:r>
            <a:r>
              <a:rPr lang="en-US" dirty="0" err="1"/>
              <a:t>.</a:t>
            </a:r>
            <a:r>
              <a:rPr lang="en-US" u="sng" dirty="0" err="1">
                <a:hlinkClick r:id="rId2"/>
              </a:rPr>
              <a:t>https</a:t>
            </a:r>
            <a:r>
              <a:rPr lang="en-US" u="sng" dirty="0">
                <a:hlinkClick r:id="rId2"/>
              </a:rPr>
              <a:t>://</a:t>
            </a:r>
            <a:r>
              <a:rPr lang="en-US" u="sng" dirty="0" err="1">
                <a:hlinkClick r:id="rId2"/>
              </a:rPr>
              <a:t>commons.wikimedia.org</a:t>
            </a:r>
            <a:r>
              <a:rPr lang="en-US" u="sng" dirty="0">
                <a:hlinkClick r:id="rId2"/>
              </a:rPr>
              <a:t>/wiki/File:Channel_Catfish.jpg</a:t>
            </a:r>
            <a:endParaRPr lang="en-US" dirty="0"/>
          </a:p>
          <a:p>
            <a:r>
              <a:rPr lang="en-US" dirty="0"/>
              <a:t>Blue Gill </a:t>
            </a:r>
            <a:r>
              <a:rPr lang="en-US" i="1" dirty="0"/>
              <a:t>Lepomismacrochirus</a:t>
            </a:r>
            <a:r>
              <a:rPr lang="en-US" i="1" u="sng" dirty="0">
                <a:hlinkClick r:id="rId3"/>
              </a:rPr>
              <a:t>https://ca.wikipedia.org/wiki/Fitxer:Bluegill_(lepomis_macrochirus).jpg</a:t>
            </a:r>
            <a:endParaRPr lang="en-US" dirty="0"/>
          </a:p>
          <a:p>
            <a:r>
              <a:rPr lang="en-US" dirty="0"/>
              <a:t>Fat Head Minnow </a:t>
            </a:r>
            <a:r>
              <a:rPr lang="en-US" i="1" dirty="0"/>
              <a:t>Pimephalespromelas</a:t>
            </a:r>
            <a:r>
              <a:rPr lang="en-US" i="1" u="sng" dirty="0">
                <a:hlinkClick r:id="rId4"/>
              </a:rPr>
              <a:t>https://commons.wikimedia.org/wiki/File:Fathead_minnow_-_breeding_male.jpg</a:t>
            </a:r>
            <a:endParaRPr lang="en-US" dirty="0"/>
          </a:p>
          <a:p>
            <a:r>
              <a:rPr lang="en-US" dirty="0"/>
              <a:t>Black </a:t>
            </a:r>
            <a:r>
              <a:rPr lang="en-US" dirty="0" err="1"/>
              <a:t>Pacu</a:t>
            </a:r>
            <a:r>
              <a:rPr lang="en-US" dirty="0"/>
              <a:t> </a:t>
            </a:r>
            <a:r>
              <a:rPr lang="en-US" i="1" dirty="0"/>
              <a:t>Colossomamacropomum</a:t>
            </a:r>
            <a:r>
              <a:rPr lang="en-US" i="1" u="sng" dirty="0">
                <a:hlinkClick r:id="rId5"/>
              </a:rPr>
              <a:t>https://upload.wikimedia.org/wikipedia/commons/thumb/5/5f/Colossoma-brachypomus.jpg/300px-Colossoma-brachypomus.jpg</a:t>
            </a:r>
            <a:endParaRPr lang="en-US" dirty="0"/>
          </a:p>
          <a:p>
            <a:r>
              <a:rPr lang="en-US" dirty="0"/>
              <a:t> </a:t>
            </a:r>
          </a:p>
          <a:p>
            <a:r>
              <a:rPr lang="en-US" dirty="0"/>
              <a:t> </a:t>
            </a:r>
          </a:p>
          <a:p>
            <a:r>
              <a:rPr lang="en-US" u="sng" dirty="0"/>
              <a:t>Scrub Habitat</a:t>
            </a:r>
            <a:endParaRPr lang="en-US" dirty="0"/>
          </a:p>
          <a:p>
            <a:r>
              <a:rPr lang="en-US" dirty="0"/>
              <a:t> </a:t>
            </a:r>
          </a:p>
          <a:p>
            <a:r>
              <a:rPr lang="en-US" dirty="0"/>
              <a:t>Corn Snake </a:t>
            </a:r>
            <a:r>
              <a:rPr lang="en-US" i="1" dirty="0"/>
              <a:t>Pantherophisguttatus</a:t>
            </a:r>
            <a:r>
              <a:rPr lang="en-US" i="1" u="sng" dirty="0">
                <a:hlinkClick r:id="rId6"/>
              </a:rPr>
              <a:t>http://farm4.staticflickr.com/3060/3001574112_f9ffb73480_z.jpg?zz=1</a:t>
            </a:r>
            <a:endParaRPr lang="en-US" dirty="0"/>
          </a:p>
          <a:p>
            <a:r>
              <a:rPr lang="en-US" dirty="0"/>
              <a:t>Florida King Snake </a:t>
            </a:r>
            <a:r>
              <a:rPr lang="en-US" i="1" dirty="0"/>
              <a:t>Lampropeltisgetulusfloridana</a:t>
            </a:r>
            <a:r>
              <a:rPr lang="en-US" i="1" u="sng" dirty="0">
                <a:hlinkClick r:id="rId7"/>
              </a:rPr>
              <a:t>https://upload.wikimedia.org/wikipedia/commons/1/1d/Speckled_king_snake_lampropeltis_getula_holbrooki_stejneger.jpg</a:t>
            </a:r>
            <a:endParaRPr lang="en-US" dirty="0"/>
          </a:p>
          <a:p>
            <a:r>
              <a:rPr lang="en-US" dirty="0"/>
              <a:t>Eastern Indigo Snake </a:t>
            </a:r>
            <a:r>
              <a:rPr lang="en-US" i="1" dirty="0"/>
              <a:t>Drymarchoncouperi</a:t>
            </a:r>
            <a:r>
              <a:rPr lang="en-US" i="1" u="sng" dirty="0">
                <a:hlinkClick r:id="rId8"/>
              </a:rPr>
              <a:t>https://upload.wikimedia.org/wikipedia/commons/2/2d/Indigo_snake_reptile.jpg</a:t>
            </a:r>
            <a:endParaRPr lang="en-US" dirty="0"/>
          </a:p>
          <a:p>
            <a:r>
              <a:rPr lang="en-US" dirty="0"/>
              <a:t>Florida Water Snake </a:t>
            </a:r>
            <a:r>
              <a:rPr lang="en-US" i="1" dirty="0"/>
              <a:t>Nerodiafasciata</a:t>
            </a:r>
            <a:r>
              <a:rPr lang="en-US" i="1" u="sng" dirty="0">
                <a:hlinkClick r:id="rId9"/>
              </a:rPr>
              <a:t>http://farm8.staticflickr.com/7100/6890988212_2af33c2fbf_z.jpg</a:t>
            </a:r>
            <a:endParaRPr lang="en-US" dirty="0"/>
          </a:p>
          <a:p>
            <a:r>
              <a:rPr lang="en-US" dirty="0"/>
              <a:t>Gopher tortoise  </a:t>
            </a:r>
            <a:r>
              <a:rPr lang="en-US" i="1" dirty="0"/>
              <a:t>Gopheruspolyphemus</a:t>
            </a:r>
            <a:r>
              <a:rPr lang="en-US" i="1" u="sng" dirty="0">
                <a:hlinkClick r:id="rId10"/>
              </a:rPr>
              <a:t>https://upload.wikimedia.org/wikipedia/commons/e/e9/Gopher_tortoise_in_Punta_Gorda,_Florida_2.jpg</a:t>
            </a:r>
            <a:endParaRPr lang="en-US" dirty="0"/>
          </a:p>
          <a:p>
            <a:r>
              <a:rPr lang="en-US" dirty="0"/>
              <a:t>Florida Box Turtle </a:t>
            </a:r>
            <a:r>
              <a:rPr lang="en-US" i="1" dirty="0"/>
              <a:t>Terrapenecarolinabauri</a:t>
            </a:r>
            <a:r>
              <a:rPr lang="en-US" i="1" u="sng" dirty="0">
                <a:hlinkClick r:id="rId11"/>
              </a:rPr>
              <a:t>http://farm8.staticflickr.com/7294/8912913138_17866c1821_z.jpg</a:t>
            </a:r>
            <a:endParaRPr lang="en-US" dirty="0"/>
          </a:p>
          <a:p>
            <a:r>
              <a:rPr lang="en-US" dirty="0"/>
              <a:t>Eastern Box Turtle </a:t>
            </a:r>
            <a:r>
              <a:rPr lang="en-US" i="1" dirty="0"/>
              <a:t>Terrapenecarolinacarolina</a:t>
            </a:r>
            <a:r>
              <a:rPr lang="en-US" i="1" u="sng" dirty="0">
                <a:hlinkClick r:id="rId12"/>
              </a:rPr>
              <a:t>https://upload.wikimedia.org/wikipedia/commons/2/27/Eastern_box_turtle_in_florida.JPG</a:t>
            </a:r>
            <a:endParaRPr lang="en-US" dirty="0"/>
          </a:p>
          <a:p>
            <a:r>
              <a:rPr lang="en-US" dirty="0"/>
              <a:t>Three-toed box turtle </a:t>
            </a:r>
            <a:r>
              <a:rPr lang="en-US" i="1" dirty="0"/>
              <a:t>Terrapenecarolinatriunguis</a:t>
            </a:r>
            <a:r>
              <a:rPr lang="en-US" i="1" u="sng" dirty="0">
                <a:hlinkClick r:id="rId13"/>
              </a:rPr>
              <a:t>http://www.birderslounge.com/wp-content/uploads/2009/07/20090615-AMC_2760-590x421.jpg</a:t>
            </a:r>
            <a:endParaRPr lang="en-US" dirty="0"/>
          </a:p>
          <a:p>
            <a:r>
              <a:rPr lang="en-US" dirty="0"/>
              <a:t>Old World Rabbit </a:t>
            </a:r>
            <a:r>
              <a:rPr lang="en-US" i="1" dirty="0"/>
              <a:t>Oryctolaguscuniculus</a:t>
            </a:r>
            <a:r>
              <a:rPr lang="en-US" i="1" u="sng" dirty="0">
                <a:hlinkClick r:id="rId14"/>
              </a:rPr>
              <a:t>https://c2.staticflickr.com/2/1224/536380994_ae786f2af5_z.jpg?zz=1</a:t>
            </a:r>
            <a:endParaRPr lang="en-US" dirty="0"/>
          </a:p>
          <a:p>
            <a:r>
              <a:rPr lang="en-US" dirty="0"/>
              <a:t> </a:t>
            </a:r>
          </a:p>
          <a:p>
            <a:r>
              <a:rPr lang="en-US" dirty="0"/>
              <a:t> </a:t>
            </a:r>
          </a:p>
          <a:p>
            <a:r>
              <a:rPr lang="en-US" u="sng" dirty="0"/>
              <a:t>Forest Habitat</a:t>
            </a:r>
            <a:endParaRPr lang="en-US" dirty="0"/>
          </a:p>
          <a:p>
            <a:r>
              <a:rPr lang="en-US" dirty="0"/>
              <a:t> </a:t>
            </a:r>
          </a:p>
          <a:p>
            <a:r>
              <a:rPr lang="en-US" dirty="0"/>
              <a:t>Egyptian Fruit Bat </a:t>
            </a:r>
            <a:r>
              <a:rPr lang="en-US" i="1" dirty="0"/>
              <a:t>Rousettasaegyptiacus</a:t>
            </a:r>
            <a:r>
              <a:rPr lang="en-US" i="1" u="sng" dirty="0">
                <a:hlinkClick r:id="rId15"/>
              </a:rPr>
              <a:t>https://c1.staticflickr.com/9/8519/8551127868_e095981f52_z.jpg</a:t>
            </a:r>
            <a:endParaRPr lang="en-US" dirty="0"/>
          </a:p>
          <a:p>
            <a:r>
              <a:rPr lang="en-US" dirty="0"/>
              <a:t>Day Gecko </a:t>
            </a:r>
            <a:r>
              <a:rPr lang="en-US" i="1" dirty="0"/>
              <a:t>Phelsuma</a:t>
            </a:r>
            <a:r>
              <a:rPr lang="en-US" i="1" u="sng" dirty="0">
                <a:hlinkClick r:id="rId16"/>
              </a:rPr>
              <a:t>https://upload.wikimedia.org/wikipedia/commons/d/d6/Madagascar_Giant_Day_Gecko.jpg</a:t>
            </a:r>
            <a:endParaRPr lang="en-US" dirty="0"/>
          </a:p>
          <a:p>
            <a:r>
              <a:rPr lang="en-US" dirty="0"/>
              <a:t>Madagascar  Hissing Cockroach </a:t>
            </a:r>
            <a:r>
              <a:rPr lang="en-US" i="1" dirty="0"/>
              <a:t>Gromphadorinaportentosa</a:t>
            </a:r>
            <a:r>
              <a:rPr lang="en-US" i="1" u="sng" dirty="0">
                <a:hlinkClick r:id="rId17"/>
              </a:rPr>
              <a:t>https://upload.wikimedia.org/wikipedia/commons/4/46/Female_Madagascar_hissing_cockroach.JPG</a:t>
            </a:r>
            <a:endParaRPr lang="en-US" dirty="0"/>
          </a:p>
          <a:p>
            <a:r>
              <a:rPr lang="en-US" dirty="0"/>
              <a:t>Desert Blond Tarantula Aphonopelmachalcodes</a:t>
            </a:r>
            <a:r>
              <a:rPr lang="en-US" u="sng" dirty="0">
                <a:hlinkClick r:id="rId18"/>
              </a:rPr>
              <a:t>https://c1.staticflickr.com/9/8164/7560167682_a204c512e2_z.jpg</a:t>
            </a:r>
            <a:endParaRPr lang="en-US" dirty="0"/>
          </a:p>
          <a:p>
            <a:r>
              <a:rPr lang="en-US" dirty="0"/>
              <a:t>Pink Toe Tarantula </a:t>
            </a:r>
            <a:r>
              <a:rPr lang="en-US" i="1" dirty="0" err="1"/>
              <a:t>Avicularia</a:t>
            </a:r>
            <a:r>
              <a:rPr lang="en-US" i="1" dirty="0"/>
              <a:t> avicularia</a:t>
            </a:r>
            <a:r>
              <a:rPr lang="en-US" i="1" u="sng" dirty="0">
                <a:hlinkClick r:id="rId19"/>
              </a:rPr>
              <a:t>http://farm9.staticflickr.com/8260/8709022890_15da94f590_z.jpg</a:t>
            </a:r>
            <a:endParaRPr lang="en-US" dirty="0"/>
          </a:p>
          <a:p>
            <a:r>
              <a:rPr lang="en-US" dirty="0"/>
              <a:t>Curly-Hair Tarantula </a:t>
            </a:r>
            <a:r>
              <a:rPr lang="en-US" i="1" dirty="0"/>
              <a:t>Brachypelmaalbopilosum</a:t>
            </a:r>
            <a:r>
              <a:rPr lang="en-US" i="1" u="sng" dirty="0">
                <a:hlinkClick r:id="rId20"/>
              </a:rPr>
              <a:t>http://media-cache-ec0.pinimg.com/736x/96/a8/b8/96a8b8fbea0300798abc1fc125871948.jpg</a:t>
            </a:r>
            <a:endParaRPr lang="en-US" dirty="0"/>
          </a:p>
          <a:p>
            <a:r>
              <a:rPr lang="en-US" dirty="0"/>
              <a:t>Red-kneed Tarantula </a:t>
            </a:r>
            <a:r>
              <a:rPr lang="en-US" i="1" dirty="0"/>
              <a:t>Brachypelmasmithi</a:t>
            </a:r>
            <a:r>
              <a:rPr lang="en-US" i="1" u="sng" dirty="0">
                <a:hlinkClick r:id="rId21"/>
              </a:rPr>
              <a:t>https://upload.wikimedia.org/wikipedia/commons/4/42/Mexican_Red_Knee_Tarantula_(Brachypelma_smithi).jpg</a:t>
            </a:r>
            <a:endParaRPr lang="en-US" dirty="0"/>
          </a:p>
          <a:p>
            <a:r>
              <a:rPr lang="en-US" dirty="0"/>
              <a:t>Tailless Whip Scorpion </a:t>
            </a:r>
            <a:r>
              <a:rPr lang="en-US" i="1" dirty="0"/>
              <a:t>Damon</a:t>
            </a:r>
            <a:r>
              <a:rPr lang="en-US" dirty="0"/>
              <a:t> </a:t>
            </a:r>
            <a:r>
              <a:rPr lang="en-US" dirty="0" err="1"/>
              <a:t>sp.</a:t>
            </a:r>
            <a:r>
              <a:rPr lang="en-US" u="sng" dirty="0" err="1">
                <a:hlinkClick r:id="rId22"/>
              </a:rPr>
              <a:t>https</a:t>
            </a:r>
            <a:r>
              <a:rPr lang="en-US" u="sng" dirty="0">
                <a:hlinkClick r:id="rId22"/>
              </a:rPr>
              <a:t>://c2.staticflickr.com/6/5344/9621844031_84afcddda4_z.jpg</a:t>
            </a:r>
            <a:endParaRPr lang="en-US" dirty="0"/>
          </a:p>
          <a:p>
            <a:r>
              <a:rPr lang="en-US" dirty="0"/>
              <a:t>Flat rock Scorpion </a:t>
            </a:r>
            <a:r>
              <a:rPr lang="en-US" i="1" dirty="0" err="1"/>
              <a:t>Hadogenes</a:t>
            </a:r>
            <a:r>
              <a:rPr lang="en-US" i="1" dirty="0"/>
              <a:t> troglodytes</a:t>
            </a:r>
            <a:r>
              <a:rPr lang="en-US" i="1" u="sng" dirty="0">
                <a:hlinkClick r:id="rId23"/>
              </a:rPr>
              <a:t>https://upload.wikimedia.org/wikipedia/commons/thumb/6/68/Hadogenes_troglodytes.jpg/250px-Hadogenes_troglodytes.jpg</a:t>
            </a:r>
            <a:endParaRPr lang="en-US" dirty="0"/>
          </a:p>
          <a:p>
            <a:r>
              <a:rPr lang="en-US" dirty="0"/>
              <a:t>Asian forest Scorpion </a:t>
            </a:r>
            <a:r>
              <a:rPr lang="en-US" i="1" dirty="0" err="1"/>
              <a:t>Heterometrus</a:t>
            </a:r>
            <a:r>
              <a:rPr lang="en-US" dirty="0"/>
              <a:t> </a:t>
            </a:r>
            <a:r>
              <a:rPr lang="en-US" dirty="0" err="1"/>
              <a:t>sp.</a:t>
            </a:r>
            <a:r>
              <a:rPr lang="en-US" u="sng" dirty="0" err="1">
                <a:hlinkClick r:id="rId24"/>
              </a:rPr>
              <a:t>http</a:t>
            </a:r>
            <a:r>
              <a:rPr lang="en-US" u="sng" dirty="0">
                <a:hlinkClick r:id="rId24"/>
              </a:rPr>
              <a:t>://farm9.staticflickr.com/8294/7802917594_008590bcbb_z.jpg</a:t>
            </a:r>
            <a:endParaRPr lang="en-US" dirty="0"/>
          </a:p>
          <a:p>
            <a:r>
              <a:rPr lang="en-US" dirty="0"/>
              <a:t>Red-claw Scorpion </a:t>
            </a:r>
            <a:r>
              <a:rPr lang="en-US" i="1" dirty="0"/>
              <a:t>Opistophthalmuscarinatus</a:t>
            </a:r>
            <a:r>
              <a:rPr lang="en-US" i="1" u="sng" dirty="0">
                <a:hlinkClick r:id="rId25"/>
              </a:rPr>
              <a:t>https://farm5.static.flickr.com/4107/5023385722_aea18ce26c_z.jpg</a:t>
            </a:r>
            <a:endParaRPr lang="en-US" dirty="0"/>
          </a:p>
          <a:p>
            <a:r>
              <a:rPr lang="en-US" dirty="0"/>
              <a:t>Emperor Scorpion </a:t>
            </a:r>
            <a:r>
              <a:rPr lang="en-US" i="1" dirty="0" err="1"/>
              <a:t>Pandinus</a:t>
            </a:r>
            <a:r>
              <a:rPr lang="en-US" i="1" dirty="0"/>
              <a:t> imperator</a:t>
            </a:r>
            <a:r>
              <a:rPr lang="en-US" i="1" u="sng" dirty="0">
                <a:hlinkClick r:id="rId26"/>
              </a:rPr>
              <a:t>http://bugwoodcloud.org/images/768x512/5352017.jpg</a:t>
            </a:r>
            <a:endParaRPr lang="en-US" dirty="0"/>
          </a:p>
          <a:p>
            <a:r>
              <a:rPr lang="en-US" dirty="0"/>
              <a:t>Desert Millipede </a:t>
            </a:r>
            <a:r>
              <a:rPr lang="en-US" i="1" dirty="0" err="1"/>
              <a:t>Orthoporus</a:t>
            </a:r>
            <a:r>
              <a:rPr lang="en-US" i="1" dirty="0"/>
              <a:t> ornatus</a:t>
            </a:r>
            <a:r>
              <a:rPr lang="en-US" i="1" u="sng" dirty="0">
                <a:hlinkClick r:id="rId27"/>
              </a:rPr>
              <a:t>https://c1.staticflickr.com/7/6150/5923493821_f170958809_z.jpg</a:t>
            </a:r>
            <a:endParaRPr lang="en-US" dirty="0"/>
          </a:p>
          <a:p>
            <a:r>
              <a:rPr lang="en-US" dirty="0"/>
              <a:t>Land hermit crab (soldier crab) </a:t>
            </a:r>
            <a:r>
              <a:rPr lang="en-US" i="1" dirty="0"/>
              <a:t>Coenobitaclypeatus</a:t>
            </a:r>
            <a:r>
              <a:rPr lang="en-US" i="1" u="sng" dirty="0">
                <a:hlinkClick r:id="rId28"/>
              </a:rPr>
              <a:t>https://</a:t>
            </a:r>
            <a:r>
              <a:rPr lang="en-US" i="1" u="sng" dirty="0" smtClean="0">
                <a:hlinkClick r:id="rId28"/>
              </a:rPr>
              <a:t>c2.staticflickr.com/2/1069/868437853_72635c47ba_z.jpg?zz=1</a:t>
            </a:r>
            <a:endParaRPr lang="en-US" i="1" u="sng" dirty="0" smtClean="0"/>
          </a:p>
          <a:p>
            <a:r>
              <a:rPr lang="en-US" dirty="0" smtClean="0"/>
              <a:t>Background sound credit: We would like to thank the tune  Quirky  Dog from Royalty Free Music.</a:t>
            </a:r>
            <a:endParaRPr lang="en-US" dirty="0"/>
          </a:p>
        </p:txBody>
      </p:sp>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229600" cy="1143000"/>
          </a:xfrm>
        </p:spPr>
        <p:txBody>
          <a:bodyPr>
            <a:normAutofit/>
          </a:bodyPr>
          <a:lstStyle/>
          <a:p>
            <a:r>
              <a:rPr lang="en-US" sz="6600" dirty="0" smtClean="0">
                <a:solidFill>
                  <a:schemeClr val="bg1"/>
                </a:solidFill>
              </a:rPr>
              <a:t>Questions?</a:t>
            </a:r>
            <a:endParaRPr lang="en-US" sz="6600"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About Us</a:t>
            </a:r>
            <a:endParaRPr lang="en-US" dirty="0">
              <a:solidFill>
                <a:schemeClr val="bg1"/>
              </a:solidFill>
            </a:endParaRPr>
          </a:p>
        </p:txBody>
      </p:sp>
      <p:sp>
        <p:nvSpPr>
          <p:cNvPr id="3" name="Content Placeholder 2"/>
          <p:cNvSpPr>
            <a:spLocks noGrp="1"/>
          </p:cNvSpPr>
          <p:nvPr>
            <p:ph idx="1"/>
          </p:nvPr>
        </p:nvSpPr>
        <p:spPr/>
        <p:txBody>
          <a:bodyPr/>
          <a:lstStyle/>
          <a:p>
            <a:pPr marL="0" indent="0" algn="ctr">
              <a:buNone/>
            </a:pPr>
            <a:r>
              <a:rPr lang="en-US" u="sng" dirty="0" smtClean="0">
                <a:solidFill>
                  <a:schemeClr val="bg1"/>
                </a:solidFill>
              </a:rPr>
              <a:t>Kendra Washington</a:t>
            </a:r>
          </a:p>
          <a:p>
            <a:pPr marL="0" indent="0" algn="ctr">
              <a:buNone/>
            </a:pPr>
            <a:r>
              <a:rPr lang="en-US" dirty="0" smtClean="0">
                <a:solidFill>
                  <a:schemeClr val="bg1"/>
                </a:solidFill>
              </a:rPr>
              <a:t>Graphics</a:t>
            </a:r>
            <a:r>
              <a:rPr lang="en-US" dirty="0" smtClean="0">
                <a:solidFill>
                  <a:schemeClr val="bg1"/>
                </a:solidFill>
              </a:rPr>
              <a:t>, </a:t>
            </a:r>
            <a:r>
              <a:rPr lang="en-US" dirty="0" smtClean="0">
                <a:solidFill>
                  <a:schemeClr val="bg1"/>
                </a:solidFill>
              </a:rPr>
              <a:t>Nova High School</a:t>
            </a:r>
          </a:p>
          <a:p>
            <a:pPr marL="0" indent="0" algn="ctr">
              <a:buNone/>
            </a:pPr>
            <a:r>
              <a:rPr lang="en-US" u="sng" dirty="0" smtClean="0">
                <a:solidFill>
                  <a:schemeClr val="bg1"/>
                </a:solidFill>
              </a:rPr>
              <a:t>Francesca </a:t>
            </a:r>
            <a:r>
              <a:rPr lang="en-US" u="sng" dirty="0" err="1" smtClean="0">
                <a:solidFill>
                  <a:schemeClr val="bg1"/>
                </a:solidFill>
              </a:rPr>
              <a:t>Dupuy</a:t>
            </a:r>
            <a:r>
              <a:rPr lang="en-US" u="sng" dirty="0" smtClean="0">
                <a:solidFill>
                  <a:schemeClr val="bg1"/>
                </a:solidFill>
              </a:rPr>
              <a:t> </a:t>
            </a:r>
          </a:p>
          <a:p>
            <a:pPr marL="0" indent="0" algn="ctr">
              <a:buNone/>
            </a:pPr>
            <a:r>
              <a:rPr lang="en-US" dirty="0" smtClean="0">
                <a:solidFill>
                  <a:schemeClr val="bg1"/>
                </a:solidFill>
              </a:rPr>
              <a:t>Java programming , </a:t>
            </a:r>
            <a:r>
              <a:rPr lang="en-US" dirty="0" smtClean="0">
                <a:solidFill>
                  <a:schemeClr val="bg1"/>
                </a:solidFill>
              </a:rPr>
              <a:t>Cooper City High School</a:t>
            </a:r>
          </a:p>
          <a:p>
            <a:pPr marL="0" indent="0" algn="ctr">
              <a:buNone/>
            </a:pPr>
            <a:r>
              <a:rPr lang="en-US" u="sng" dirty="0" smtClean="0">
                <a:solidFill>
                  <a:schemeClr val="bg1"/>
                </a:solidFill>
              </a:rPr>
              <a:t>Sarah </a:t>
            </a:r>
            <a:r>
              <a:rPr lang="en-US" u="sng" dirty="0" smtClean="0">
                <a:solidFill>
                  <a:schemeClr val="bg1"/>
                </a:solidFill>
              </a:rPr>
              <a:t>Callahan</a:t>
            </a:r>
          </a:p>
          <a:p>
            <a:pPr marL="0" indent="0" algn="ctr">
              <a:buNone/>
            </a:pPr>
            <a:r>
              <a:rPr lang="en-US" dirty="0" smtClean="0">
                <a:solidFill>
                  <a:schemeClr val="bg1"/>
                </a:solidFill>
              </a:rPr>
              <a:t>User Interface Development, </a:t>
            </a:r>
            <a:r>
              <a:rPr lang="en-US" dirty="0" smtClean="0">
                <a:solidFill>
                  <a:schemeClr val="bg1"/>
                </a:solidFill>
              </a:rPr>
              <a:t>Cooper City High </a:t>
            </a:r>
            <a:r>
              <a:rPr lang="en-US" dirty="0" smtClean="0">
                <a:solidFill>
                  <a:schemeClr val="bg1"/>
                </a:solidFill>
              </a:rPr>
              <a:t>School</a:t>
            </a:r>
            <a:endParaRPr lang="en-US" dirty="0" smtClean="0">
              <a:solidFill>
                <a:schemeClr val="bg1"/>
              </a:solidFill>
            </a:endParaRPr>
          </a:p>
        </p:txBody>
      </p:sp>
    </p:spTree>
  </p:cSld>
  <p:clrMapOvr>
    <a:masterClrMapping/>
  </p:clrMapOvr>
  <p:transition>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chemeClr val="bg1"/>
                </a:solidFill>
              </a:rPr>
              <a:t>Preparation</a:t>
            </a:r>
            <a:endParaRPr lang="en-US" dirty="0">
              <a:solidFill>
                <a:schemeClr val="bg1"/>
              </a:solidFill>
            </a:endParaRPr>
          </a:p>
        </p:txBody>
      </p:sp>
      <p:pic>
        <p:nvPicPr>
          <p:cNvPr id="4" name="Picture 3" descr="balsamiq.PNG"/>
          <p:cNvPicPr>
            <a:picLocks noChangeAspect="1"/>
          </p:cNvPicPr>
          <p:nvPr/>
        </p:nvPicPr>
        <p:blipFill>
          <a:blip r:embed="rId2"/>
          <a:stretch>
            <a:fillRect/>
          </a:stretch>
        </p:blipFill>
        <p:spPr>
          <a:xfrm>
            <a:off x="228601" y="1066800"/>
            <a:ext cx="8153400" cy="5791200"/>
          </a:xfrm>
          <a:prstGeom prst="rect">
            <a:avLst/>
          </a:prstGeom>
        </p:spPr>
      </p:pic>
    </p:spTree>
  </p:cSld>
  <p:clrMapOvr>
    <a:masterClrMapping/>
  </p:clrMapOvr>
  <p:transition>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Video Demo</a:t>
            </a:r>
            <a:endParaRPr lang="en-US" dirty="0">
              <a:solidFill>
                <a:schemeClr val="bg1"/>
              </a:solidFill>
            </a:endParaRPr>
          </a:p>
        </p:txBody>
      </p:sp>
      <p:pic>
        <p:nvPicPr>
          <p:cNvPr id="4" name="Picture 3" descr="joey thumbs up.compressed1.png"/>
          <p:cNvPicPr>
            <a:picLocks noChangeAspect="1"/>
          </p:cNvPicPr>
          <p:nvPr/>
        </p:nvPicPr>
        <p:blipFill>
          <a:blip r:embed="rId2"/>
          <a:stretch>
            <a:fillRect/>
          </a:stretch>
        </p:blipFill>
        <p:spPr>
          <a:xfrm>
            <a:off x="-3733800" y="3200400"/>
            <a:ext cx="9265921" cy="5791200"/>
          </a:xfrm>
          <a:prstGeom prst="rect">
            <a:avLst/>
          </a:prstGeom>
        </p:spPr>
      </p:pic>
      <p:sp>
        <p:nvSpPr>
          <p:cNvPr id="3" name="TextBox 2"/>
          <p:cNvSpPr txBox="1"/>
          <p:nvPr/>
        </p:nvSpPr>
        <p:spPr>
          <a:xfrm>
            <a:off x="1104900" y="1791511"/>
            <a:ext cx="6934200" cy="369332"/>
          </a:xfrm>
          <a:prstGeom prst="rect">
            <a:avLst/>
          </a:prstGeom>
          <a:noFill/>
        </p:spPr>
        <p:txBody>
          <a:bodyPr wrap="square" rtlCol="0">
            <a:spAutoFit/>
          </a:bodyPr>
          <a:lstStyle/>
          <a:p>
            <a:r>
              <a:rPr lang="en-US" dirty="0" smtClean="0">
                <a:solidFill>
                  <a:schemeClr val="bg1"/>
                </a:solidFill>
              </a:rPr>
              <a:t>Please </a:t>
            </a:r>
            <a:r>
              <a:rPr lang="en-US" smtClean="0">
                <a:solidFill>
                  <a:schemeClr val="bg1"/>
                </a:solidFill>
              </a:rPr>
              <a:t>visit youtube.com to view the video.</a:t>
            </a:r>
            <a:endParaRPr lang="en-US"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App Content</a:t>
            </a:r>
            <a:endParaRPr lang="en-US" dirty="0">
              <a:solidFill>
                <a:schemeClr val="bg1"/>
              </a:solidFill>
            </a:endParaRPr>
          </a:p>
        </p:txBody>
      </p:sp>
      <p:sp>
        <p:nvSpPr>
          <p:cNvPr id="3" name="Content Placeholder 2"/>
          <p:cNvSpPr>
            <a:spLocks noGrp="1"/>
          </p:cNvSpPr>
          <p:nvPr>
            <p:ph idx="1"/>
          </p:nvPr>
        </p:nvSpPr>
        <p:spPr/>
        <p:txBody>
          <a:bodyPr>
            <a:normAutofit fontScale="92500"/>
          </a:bodyPr>
          <a:lstStyle/>
          <a:p>
            <a:r>
              <a:rPr lang="en-US" dirty="0" smtClean="0">
                <a:solidFill>
                  <a:schemeClr val="bg1"/>
                </a:solidFill>
              </a:rPr>
              <a:t>Main page, Slides, and Games</a:t>
            </a:r>
          </a:p>
          <a:p>
            <a:r>
              <a:rPr lang="en-US" dirty="0" smtClean="0">
                <a:solidFill>
                  <a:schemeClr val="bg1"/>
                </a:solidFill>
              </a:rPr>
              <a:t>We have Joey the otter introducing each </a:t>
            </a:r>
            <a:r>
              <a:rPr lang="en-US" dirty="0" smtClean="0">
                <a:solidFill>
                  <a:schemeClr val="bg1"/>
                </a:solidFill>
              </a:rPr>
              <a:t>animal giving interesting </a:t>
            </a:r>
            <a:r>
              <a:rPr lang="en-US" dirty="0" smtClean="0">
                <a:solidFill>
                  <a:schemeClr val="bg1"/>
                </a:solidFill>
              </a:rPr>
              <a:t>information about that animal</a:t>
            </a:r>
          </a:p>
          <a:p>
            <a:r>
              <a:rPr lang="en-US" dirty="0" smtClean="0">
                <a:solidFill>
                  <a:schemeClr val="bg1"/>
                </a:solidFill>
              </a:rPr>
              <a:t>The information is different from the information in the museum, we didn’t want to repeat the same information</a:t>
            </a:r>
          </a:p>
          <a:p>
            <a:r>
              <a:rPr lang="en-US" dirty="0" smtClean="0">
                <a:solidFill>
                  <a:schemeClr val="bg1"/>
                </a:solidFill>
              </a:rPr>
              <a:t>There is a slide feature so that people can easily </a:t>
            </a:r>
            <a:r>
              <a:rPr lang="en-US" dirty="0" smtClean="0">
                <a:solidFill>
                  <a:schemeClr val="bg1"/>
                </a:solidFill>
              </a:rPr>
              <a:t>swipe </a:t>
            </a:r>
            <a:r>
              <a:rPr lang="en-US" dirty="0" smtClean="0">
                <a:solidFill>
                  <a:schemeClr val="bg1"/>
                </a:solidFill>
              </a:rPr>
              <a:t>through and find the animal they are </a:t>
            </a:r>
            <a:r>
              <a:rPr lang="en-US" dirty="0" smtClean="0">
                <a:solidFill>
                  <a:schemeClr val="bg1"/>
                </a:solidFill>
              </a:rPr>
              <a:t>looking.</a:t>
            </a:r>
            <a:endParaRPr lang="en-US" dirty="0" smtClean="0">
              <a:solidFill>
                <a:schemeClr val="bg1"/>
              </a:solidFill>
            </a:endParaRPr>
          </a:p>
        </p:txBody>
      </p:sp>
    </p:spTree>
  </p:cSld>
  <p:clrMapOvr>
    <a:masterClrMapping/>
  </p:clrMapOvr>
  <p:transition>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Java Programming</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smtClean="0">
                <a:solidFill>
                  <a:schemeClr val="bg1"/>
                </a:solidFill>
              </a:rPr>
              <a:t>In </a:t>
            </a:r>
            <a:r>
              <a:rPr lang="en-US" dirty="0">
                <a:solidFill>
                  <a:schemeClr val="bg1"/>
                </a:solidFill>
              </a:rPr>
              <a:t>order to make the buttons and games work, the music play, and the popups come up, code was needed.  </a:t>
            </a:r>
            <a:endParaRPr lang="en-US" dirty="0" smtClean="0">
              <a:solidFill>
                <a:schemeClr val="bg1"/>
              </a:solidFill>
            </a:endParaRPr>
          </a:p>
          <a:p>
            <a:r>
              <a:rPr lang="en-US" dirty="0" smtClean="0">
                <a:solidFill>
                  <a:schemeClr val="bg1"/>
                </a:solidFill>
              </a:rPr>
              <a:t>Integration of </a:t>
            </a:r>
            <a:r>
              <a:rPr lang="en-US" dirty="0">
                <a:solidFill>
                  <a:schemeClr val="bg1"/>
                </a:solidFill>
              </a:rPr>
              <a:t>UI into the app so that everything would work as a whole. </a:t>
            </a:r>
            <a:endParaRPr lang="en-US" dirty="0" smtClean="0">
              <a:solidFill>
                <a:schemeClr val="bg1"/>
              </a:solidFill>
            </a:endParaRPr>
          </a:p>
          <a:p>
            <a:r>
              <a:rPr lang="en-US" dirty="0" smtClean="0">
                <a:solidFill>
                  <a:schemeClr val="bg1"/>
                </a:solidFill>
              </a:rPr>
              <a:t>Ensure </a:t>
            </a:r>
            <a:r>
              <a:rPr lang="en-US" dirty="0">
                <a:solidFill>
                  <a:schemeClr val="bg1"/>
                </a:solidFill>
              </a:rPr>
              <a:t>that there were no “bugs” in the code so that the app would not crash on the tablet while in the hands of the user. </a:t>
            </a:r>
            <a:endParaRPr lang="en-US" dirty="0">
              <a:solidFill>
                <a:schemeClr val="bg1"/>
              </a:solidFill>
            </a:endParaRPr>
          </a:p>
        </p:txBody>
      </p:sp>
    </p:spTree>
    <p:extLst>
      <p:ext uri="{BB962C8B-B14F-4D97-AF65-F5344CB8AC3E}">
        <p14:creationId xmlns:p14="http://schemas.microsoft.com/office/powerpoint/2010/main" val="1729210422"/>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Examples of Code</a:t>
            </a:r>
            <a:endParaRPr lang="en-US" dirty="0">
              <a:solidFill>
                <a:schemeClr val="bg1"/>
              </a:solidFill>
            </a:endParaRPr>
          </a:p>
        </p:txBody>
      </p:sp>
      <p:pic>
        <p:nvPicPr>
          <p:cNvPr id="4" name="Content Placeholder 3" descr="turtlepic.PNG"/>
          <p:cNvPicPr>
            <a:picLocks noGrp="1" noChangeAspect="1"/>
          </p:cNvPicPr>
          <p:nvPr>
            <p:ph idx="1"/>
          </p:nvPr>
        </p:nvPicPr>
        <p:blipFill>
          <a:blip r:embed="rId2"/>
          <a:stretch>
            <a:fillRect/>
          </a:stretch>
        </p:blipFill>
        <p:spPr>
          <a:xfrm>
            <a:off x="228600" y="1371600"/>
            <a:ext cx="4191000" cy="3111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685800" y="4572000"/>
            <a:ext cx="2971800" cy="369332"/>
          </a:xfrm>
          <a:prstGeom prst="rect">
            <a:avLst/>
          </a:prstGeom>
          <a:noFill/>
        </p:spPr>
        <p:txBody>
          <a:bodyPr wrap="square" rtlCol="0">
            <a:spAutoFit/>
          </a:bodyPr>
          <a:lstStyle/>
          <a:p>
            <a:r>
              <a:rPr lang="en-US" dirty="0" smtClean="0">
                <a:solidFill>
                  <a:schemeClr val="bg1"/>
                </a:solidFill>
              </a:rPr>
              <a:t>Tortoise and the Hare Game</a:t>
            </a:r>
            <a:endParaRPr lang="en-US" dirty="0">
              <a:solidFill>
                <a:schemeClr val="bg1"/>
              </a:solidFill>
            </a:endParaRPr>
          </a:p>
        </p:txBody>
      </p:sp>
      <p:pic>
        <p:nvPicPr>
          <p:cNvPr id="6" name="Picture 5" descr="xml.PNG"/>
          <p:cNvPicPr>
            <a:picLocks noChangeAspect="1"/>
          </p:cNvPicPr>
          <p:nvPr/>
        </p:nvPicPr>
        <p:blipFill>
          <a:blip r:embed="rId3"/>
          <a:stretch>
            <a:fillRect/>
          </a:stretch>
        </p:blipFill>
        <p:spPr>
          <a:xfrm>
            <a:off x="4038600" y="4572000"/>
            <a:ext cx="510540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514600" y="6553200"/>
            <a:ext cx="1828800" cy="369332"/>
          </a:xfrm>
          <a:prstGeom prst="rect">
            <a:avLst/>
          </a:prstGeom>
          <a:noFill/>
        </p:spPr>
        <p:txBody>
          <a:bodyPr wrap="square" rtlCol="0">
            <a:spAutoFit/>
          </a:bodyPr>
          <a:lstStyle/>
          <a:p>
            <a:r>
              <a:rPr lang="en-US" dirty="0" smtClean="0">
                <a:solidFill>
                  <a:schemeClr val="bg1"/>
                </a:solidFill>
              </a:rPr>
              <a:t>XML Layout</a:t>
            </a:r>
            <a:endParaRPr lang="en-US"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User Interface</a:t>
            </a:r>
            <a:endParaRPr lang="en-US" dirty="0">
              <a:solidFill>
                <a:schemeClr val="bg1"/>
              </a:solidFill>
            </a:endParaRPr>
          </a:p>
        </p:txBody>
      </p:sp>
      <p:sp>
        <p:nvSpPr>
          <p:cNvPr id="3" name="Content Placeholder 2"/>
          <p:cNvSpPr>
            <a:spLocks noGrp="1"/>
          </p:cNvSpPr>
          <p:nvPr>
            <p:ph idx="1"/>
          </p:nvPr>
        </p:nvSpPr>
        <p:spPr/>
        <p:txBody>
          <a:bodyPr>
            <a:normAutofit fontScale="77500" lnSpcReduction="20000"/>
          </a:bodyPr>
          <a:lstStyle/>
          <a:p>
            <a:r>
              <a:rPr lang="en-US" dirty="0" smtClean="0">
                <a:solidFill>
                  <a:schemeClr val="bg1"/>
                </a:solidFill>
              </a:rPr>
              <a:t>We wanted to make each </a:t>
            </a:r>
            <a:r>
              <a:rPr lang="en-US" dirty="0" smtClean="0">
                <a:solidFill>
                  <a:schemeClr val="bg1"/>
                </a:solidFill>
              </a:rPr>
              <a:t>of the</a:t>
            </a:r>
            <a:r>
              <a:rPr lang="en-US" dirty="0" smtClean="0">
                <a:solidFill>
                  <a:schemeClr val="bg1"/>
                </a:solidFill>
              </a:rPr>
              <a:t> sections was </a:t>
            </a:r>
            <a:r>
              <a:rPr lang="en-US" dirty="0" smtClean="0">
                <a:solidFill>
                  <a:schemeClr val="bg1"/>
                </a:solidFill>
              </a:rPr>
              <a:t>different but uniform. So we chose 3 different colors: Blue </a:t>
            </a:r>
            <a:r>
              <a:rPr lang="en-US" dirty="0" smtClean="0">
                <a:solidFill>
                  <a:schemeClr val="bg1"/>
                </a:solidFill>
              </a:rPr>
              <a:t>(Freshwater</a:t>
            </a:r>
            <a:r>
              <a:rPr lang="en-US" dirty="0" smtClean="0">
                <a:solidFill>
                  <a:schemeClr val="bg1"/>
                </a:solidFill>
              </a:rPr>
              <a:t>), green </a:t>
            </a:r>
            <a:r>
              <a:rPr lang="en-US" dirty="0" smtClean="0">
                <a:solidFill>
                  <a:schemeClr val="bg1"/>
                </a:solidFill>
              </a:rPr>
              <a:t>(Oak </a:t>
            </a:r>
            <a:r>
              <a:rPr lang="en-US" dirty="0" smtClean="0">
                <a:solidFill>
                  <a:schemeClr val="bg1"/>
                </a:solidFill>
              </a:rPr>
              <a:t>forest), and orange </a:t>
            </a:r>
            <a:r>
              <a:rPr lang="en-US" dirty="0" smtClean="0">
                <a:solidFill>
                  <a:schemeClr val="bg1"/>
                </a:solidFill>
              </a:rPr>
              <a:t>(Scrub</a:t>
            </a:r>
            <a:r>
              <a:rPr lang="en-US" dirty="0" smtClean="0">
                <a:solidFill>
                  <a:schemeClr val="bg1"/>
                </a:solidFill>
              </a:rPr>
              <a:t>).</a:t>
            </a:r>
          </a:p>
          <a:p>
            <a:r>
              <a:rPr lang="en-US" dirty="0" smtClean="0">
                <a:solidFill>
                  <a:schemeClr val="bg1"/>
                </a:solidFill>
              </a:rPr>
              <a:t>On each of the sections we have Joey the otter introducing the animals and we have him as buttons for the games.</a:t>
            </a:r>
          </a:p>
          <a:p>
            <a:r>
              <a:rPr lang="en-US" dirty="0" smtClean="0">
                <a:solidFill>
                  <a:schemeClr val="bg1"/>
                </a:solidFill>
              </a:rPr>
              <a:t>On the background we had the colors </a:t>
            </a:r>
            <a:r>
              <a:rPr lang="en-US" dirty="0" smtClean="0">
                <a:solidFill>
                  <a:schemeClr val="bg1"/>
                </a:solidFill>
              </a:rPr>
              <a:t>form a light to dark gradient</a:t>
            </a:r>
            <a:r>
              <a:rPr lang="en-US" dirty="0" smtClean="0">
                <a:solidFill>
                  <a:schemeClr val="bg1"/>
                </a:solidFill>
              </a:rPr>
              <a:t>.</a:t>
            </a:r>
            <a:endParaRPr lang="en-US" dirty="0" smtClean="0">
              <a:solidFill>
                <a:schemeClr val="bg1"/>
              </a:solidFill>
            </a:endParaRPr>
          </a:p>
          <a:p>
            <a:r>
              <a:rPr lang="en-US" dirty="0" smtClean="0">
                <a:solidFill>
                  <a:schemeClr val="bg1"/>
                </a:solidFill>
              </a:rPr>
              <a:t>There is a back to main button on almost every page so when the user no longer wants to read </a:t>
            </a:r>
            <a:r>
              <a:rPr lang="en-US" dirty="0" smtClean="0">
                <a:solidFill>
                  <a:schemeClr val="bg1"/>
                </a:solidFill>
              </a:rPr>
              <a:t>about the</a:t>
            </a:r>
            <a:r>
              <a:rPr lang="en-US" dirty="0" smtClean="0">
                <a:solidFill>
                  <a:schemeClr val="bg1"/>
                </a:solidFill>
              </a:rPr>
              <a:t> </a:t>
            </a:r>
            <a:r>
              <a:rPr lang="en-US" dirty="0" smtClean="0">
                <a:solidFill>
                  <a:schemeClr val="bg1"/>
                </a:solidFill>
              </a:rPr>
              <a:t>animals, they can easily switch to another section.</a:t>
            </a:r>
          </a:p>
          <a:p>
            <a:r>
              <a:rPr lang="en-US" dirty="0" smtClean="0">
                <a:solidFill>
                  <a:schemeClr val="bg1"/>
                </a:solidFill>
              </a:rPr>
              <a:t>We wanted everything to be clean, organized, </a:t>
            </a:r>
            <a:r>
              <a:rPr lang="en-US" dirty="0" smtClean="0">
                <a:solidFill>
                  <a:schemeClr val="bg1"/>
                </a:solidFill>
              </a:rPr>
              <a:t>and aesthetically pleasing.</a:t>
            </a:r>
            <a:endParaRPr lang="en-US"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Graphics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Joey the Otter</a:t>
            </a:r>
            <a:endParaRPr lang="en-US" dirty="0" smtClean="0">
              <a:solidFill>
                <a:schemeClr val="bg1"/>
              </a:solidFill>
            </a:endParaRPr>
          </a:p>
          <a:p>
            <a:r>
              <a:rPr lang="en-US" dirty="0" smtClean="0">
                <a:solidFill>
                  <a:schemeClr val="bg1"/>
                </a:solidFill>
              </a:rPr>
              <a:t>Tortoise and the </a:t>
            </a:r>
            <a:r>
              <a:rPr lang="en-US" dirty="0" smtClean="0">
                <a:solidFill>
                  <a:schemeClr val="bg1"/>
                </a:solidFill>
              </a:rPr>
              <a:t>Hare </a:t>
            </a:r>
            <a:r>
              <a:rPr lang="en-US" dirty="0" smtClean="0">
                <a:solidFill>
                  <a:schemeClr val="bg1"/>
                </a:solidFill>
              </a:rPr>
              <a:t>game</a:t>
            </a:r>
          </a:p>
          <a:p>
            <a:r>
              <a:rPr lang="en-US" dirty="0" smtClean="0">
                <a:solidFill>
                  <a:schemeClr val="bg1"/>
                </a:solidFill>
              </a:rPr>
              <a:t>Comic Book Theme</a:t>
            </a:r>
            <a:endParaRPr lang="en-US" dirty="0" smtClean="0">
              <a:solidFill>
                <a:schemeClr val="bg1"/>
              </a:solidFill>
            </a:endParaRPr>
          </a:p>
        </p:txBody>
      </p:sp>
    </p:spTree>
  </p:cSld>
  <p:clrMapOvr>
    <a:masterClrMapping/>
  </p:clrMapOvr>
  <p:transition>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TotalTime>
  <Words>331</Words>
  <Application>Microsoft Office PowerPoint</Application>
  <PresentationFormat>On-screen Show (4:3)</PresentationFormat>
  <Paragraphs>78</Paragraphs>
  <Slides>13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EcoScapes App Freshwater and Land Animals</vt:lpstr>
      <vt:lpstr>About Us</vt:lpstr>
      <vt:lpstr>Preparation</vt:lpstr>
      <vt:lpstr>Video Demo</vt:lpstr>
      <vt:lpstr>App Content</vt:lpstr>
      <vt:lpstr>Java Programming</vt:lpstr>
      <vt:lpstr>Examples of Code</vt:lpstr>
      <vt:lpstr>User Interface</vt:lpstr>
      <vt:lpstr>Graphics</vt:lpstr>
      <vt:lpstr>Pictures</vt:lpstr>
      <vt:lpstr>Credits</vt:lpstr>
      <vt:lpstr>Photo Credits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EcoScapes App</dc:title>
  <dc:creator>Owner</dc:creator>
  <cp:lastModifiedBy>all</cp:lastModifiedBy>
  <cp:revision>19</cp:revision>
  <dcterms:created xsi:type="dcterms:W3CDTF">2015-07-24T13:36:57Z</dcterms:created>
  <dcterms:modified xsi:type="dcterms:W3CDTF">2015-07-31T18:44:40Z</dcterms:modified>
</cp:coreProperties>
</file>